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ip2BIFhlngyvQZY4I/fs6vdqlS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f921cba89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f921cba89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32f921cba89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f921cba89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2f921cba89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2bdd56d9ac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32bdd56d9ac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cb93b946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32cb93b946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2cb93b946a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32cb93b946a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2cb93b946a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32cb93b946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2cb93b946a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32cb93b946a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2f921cba89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2f921cba89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32f921cba89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
        <p:nvSpPr>
          <p:cNvPr id="14" name="Google Shape;14;p24"/>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4"/>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B3A369"/>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p:cSld name="Charts">
    <p:spTree>
      <p:nvGrpSpPr>
        <p:cNvPr id="51" name="Shape 51"/>
        <p:cNvGrpSpPr/>
        <p:nvPr/>
      </p:nvGrpSpPr>
      <p:grpSpPr>
        <a:xfrm>
          <a:off x="0" y="0"/>
          <a:ext cx="0" cy="0"/>
          <a:chOff x="0" y="0"/>
          <a:chExt cx="0" cy="0"/>
        </a:xfrm>
      </p:grpSpPr>
      <p:sp>
        <p:nvSpPr>
          <p:cNvPr id="52" name="Google Shape;52;p32"/>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32"/>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2"/>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5" name="Google Shape;55;p32"/>
          <p:cNvSpPr/>
          <p:nvPr>
            <p:ph idx="2" type="chart"/>
          </p:nvPr>
        </p:nvSpPr>
        <p:spPr>
          <a:xfrm>
            <a:off x="381000" y="1435100"/>
            <a:ext cx="7510463" cy="45720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003057"/>
              </a:buClr>
              <a:buSzPts val="2400"/>
              <a:buFont typeface="Arial"/>
              <a:buChar char="•"/>
              <a:defRPr b="0" i="0" sz="2400" u="none" cap="none" strike="noStrike">
                <a:solidFill>
                  <a:srgbClr val="003057"/>
                </a:solidFill>
                <a:latin typeface="Roboto"/>
                <a:ea typeface="Roboto"/>
                <a:cs typeface="Roboto"/>
                <a:sym typeface="Roboto"/>
              </a:defRPr>
            </a:lvl1pPr>
            <a:lvl2pPr lvl="1" marR="0" rtl="0" algn="l">
              <a:lnSpc>
                <a:spcPct val="90000"/>
              </a:lnSpc>
              <a:spcBef>
                <a:spcPts val="500"/>
              </a:spcBef>
              <a:spcAft>
                <a:spcPts val="0"/>
              </a:spcAft>
              <a:buClr>
                <a:srgbClr val="003057"/>
              </a:buClr>
              <a:buSzPts val="2000"/>
              <a:buFont typeface="Arial"/>
              <a:buChar char="•"/>
              <a:defRPr b="0" i="0" sz="2000" u="none" cap="none" strike="noStrike">
                <a:solidFill>
                  <a:srgbClr val="003057"/>
                </a:solidFill>
                <a:latin typeface="Roboto"/>
                <a:ea typeface="Roboto"/>
                <a:cs typeface="Roboto"/>
                <a:sym typeface="Roboto"/>
              </a:defRPr>
            </a:lvl2pPr>
            <a:lvl3pPr lvl="2" marR="0" rtl="0" algn="l">
              <a:lnSpc>
                <a:spcPct val="90000"/>
              </a:lnSpc>
              <a:spcBef>
                <a:spcPts val="5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3pPr>
            <a:lvl4pPr lvl="3" marR="0" rtl="0" algn="l">
              <a:lnSpc>
                <a:spcPct val="90000"/>
              </a:lnSpc>
              <a:spcBef>
                <a:spcPts val="5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4pPr>
            <a:lvl5pPr lvl="4" marR="0" rtl="0" algn="l">
              <a:lnSpc>
                <a:spcPct val="90000"/>
              </a:lnSpc>
              <a:spcBef>
                <a:spcPts val="5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 name="Google Shape;56;p32"/>
          <p:cNvSpPr txBox="1"/>
          <p:nvPr>
            <p:ph idx="1" type="body"/>
          </p:nvPr>
        </p:nvSpPr>
        <p:spPr>
          <a:xfrm>
            <a:off x="8116888" y="1435100"/>
            <a:ext cx="3694112" cy="34178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7" name="Shape 57"/>
        <p:cNvGrpSpPr/>
        <p:nvPr/>
      </p:nvGrpSpPr>
      <p:grpSpPr>
        <a:xfrm>
          <a:off x="0" y="0"/>
          <a:ext cx="0" cy="0"/>
          <a:chOff x="0" y="0"/>
          <a:chExt cx="0" cy="0"/>
        </a:xfrm>
      </p:grpSpPr>
      <p:sp>
        <p:nvSpPr>
          <p:cNvPr id="58" name="Google Shape;58;p34"/>
          <p:cNvSpPr txBox="1"/>
          <p:nvPr>
            <p:ph idx="1" type="body"/>
          </p:nvPr>
        </p:nvSpPr>
        <p:spPr>
          <a:xfrm>
            <a:off x="381001" y="1235113"/>
            <a:ext cx="561763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2400"/>
              <a:buNone/>
              <a:defRPr b="1" sz="2400"/>
            </a:lvl1pPr>
            <a:lvl2pPr indent="-228600" lvl="1" marL="914400" algn="l">
              <a:lnSpc>
                <a:spcPct val="90000"/>
              </a:lnSpc>
              <a:spcBef>
                <a:spcPts val="500"/>
              </a:spcBef>
              <a:spcAft>
                <a:spcPts val="0"/>
              </a:spcAft>
              <a:buClr>
                <a:srgbClr val="003057"/>
              </a:buClr>
              <a:buSzPts val="2000"/>
              <a:buNone/>
              <a:defRPr b="1" sz="2000"/>
            </a:lvl2pPr>
            <a:lvl3pPr indent="-228600" lvl="2" marL="1371600" algn="l">
              <a:lnSpc>
                <a:spcPct val="90000"/>
              </a:lnSpc>
              <a:spcBef>
                <a:spcPts val="500"/>
              </a:spcBef>
              <a:spcAft>
                <a:spcPts val="0"/>
              </a:spcAft>
              <a:buClr>
                <a:srgbClr val="003057"/>
              </a:buClr>
              <a:buSzPts val="1800"/>
              <a:buNone/>
              <a:defRPr b="1" sz="1800"/>
            </a:lvl3pPr>
            <a:lvl4pPr indent="-228600" lvl="3" marL="1828800" algn="l">
              <a:lnSpc>
                <a:spcPct val="90000"/>
              </a:lnSpc>
              <a:spcBef>
                <a:spcPts val="500"/>
              </a:spcBef>
              <a:spcAft>
                <a:spcPts val="0"/>
              </a:spcAft>
              <a:buClr>
                <a:srgbClr val="003057"/>
              </a:buClr>
              <a:buSzPts val="1600"/>
              <a:buNone/>
              <a:defRPr b="1" sz="1600"/>
            </a:lvl4pPr>
            <a:lvl5pPr indent="-228600" lvl="4" marL="2286000" algn="l">
              <a:lnSpc>
                <a:spcPct val="90000"/>
              </a:lnSpc>
              <a:spcBef>
                <a:spcPts val="500"/>
              </a:spcBef>
              <a:spcAft>
                <a:spcPts val="0"/>
              </a:spcAft>
              <a:buClr>
                <a:srgbClr val="003057"/>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34"/>
          <p:cNvSpPr txBox="1"/>
          <p:nvPr>
            <p:ph idx="2" type="body"/>
          </p:nvPr>
        </p:nvSpPr>
        <p:spPr>
          <a:xfrm>
            <a:off x="381001" y="2078658"/>
            <a:ext cx="5617633" cy="336247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4"/>
          <p:cNvSpPr txBox="1"/>
          <p:nvPr>
            <p:ph idx="3" type="body"/>
          </p:nvPr>
        </p:nvSpPr>
        <p:spPr>
          <a:xfrm>
            <a:off x="6172200" y="1235113"/>
            <a:ext cx="56388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2400"/>
              <a:buNone/>
              <a:defRPr b="1" sz="2400"/>
            </a:lvl1pPr>
            <a:lvl2pPr indent="-228600" lvl="1" marL="914400" algn="l">
              <a:lnSpc>
                <a:spcPct val="90000"/>
              </a:lnSpc>
              <a:spcBef>
                <a:spcPts val="500"/>
              </a:spcBef>
              <a:spcAft>
                <a:spcPts val="0"/>
              </a:spcAft>
              <a:buClr>
                <a:srgbClr val="003057"/>
              </a:buClr>
              <a:buSzPts val="2000"/>
              <a:buNone/>
              <a:defRPr b="1" sz="2000"/>
            </a:lvl2pPr>
            <a:lvl3pPr indent="-228600" lvl="2" marL="1371600" algn="l">
              <a:lnSpc>
                <a:spcPct val="90000"/>
              </a:lnSpc>
              <a:spcBef>
                <a:spcPts val="500"/>
              </a:spcBef>
              <a:spcAft>
                <a:spcPts val="0"/>
              </a:spcAft>
              <a:buClr>
                <a:srgbClr val="003057"/>
              </a:buClr>
              <a:buSzPts val="1800"/>
              <a:buNone/>
              <a:defRPr b="1" sz="1800"/>
            </a:lvl3pPr>
            <a:lvl4pPr indent="-228600" lvl="3" marL="1828800" algn="l">
              <a:lnSpc>
                <a:spcPct val="90000"/>
              </a:lnSpc>
              <a:spcBef>
                <a:spcPts val="500"/>
              </a:spcBef>
              <a:spcAft>
                <a:spcPts val="0"/>
              </a:spcAft>
              <a:buClr>
                <a:srgbClr val="003057"/>
              </a:buClr>
              <a:buSzPts val="1600"/>
              <a:buNone/>
              <a:defRPr b="1" sz="1600"/>
            </a:lvl4pPr>
            <a:lvl5pPr indent="-228600" lvl="4" marL="2286000" algn="l">
              <a:lnSpc>
                <a:spcPct val="90000"/>
              </a:lnSpc>
              <a:spcBef>
                <a:spcPts val="500"/>
              </a:spcBef>
              <a:spcAft>
                <a:spcPts val="0"/>
              </a:spcAft>
              <a:buClr>
                <a:srgbClr val="003057"/>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34"/>
          <p:cNvSpPr txBox="1"/>
          <p:nvPr>
            <p:ph idx="4" type="body"/>
          </p:nvPr>
        </p:nvSpPr>
        <p:spPr>
          <a:xfrm>
            <a:off x="6172200" y="2078658"/>
            <a:ext cx="5638800" cy="336247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4"/>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4"/>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4" name="Google Shape;64;p34"/>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5" name="Shape 65"/>
        <p:cNvGrpSpPr/>
        <p:nvPr/>
      </p:nvGrpSpPr>
      <p:grpSpPr>
        <a:xfrm>
          <a:off x="0" y="0"/>
          <a:ext cx="0" cy="0"/>
          <a:chOff x="0" y="0"/>
          <a:chExt cx="0" cy="0"/>
        </a:xfrm>
      </p:grpSpPr>
      <p:sp>
        <p:nvSpPr>
          <p:cNvPr id="66" name="Google Shape;66;p36"/>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6"/>
          <p:cNvSpPr txBox="1"/>
          <p:nvPr>
            <p:ph idx="1" type="body"/>
          </p:nvPr>
        </p:nvSpPr>
        <p:spPr>
          <a:xfrm>
            <a:off x="379048" y="1215483"/>
            <a:ext cx="5615353" cy="422565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6"/>
          <p:cNvSpPr txBox="1"/>
          <p:nvPr>
            <p:ph idx="2" type="body"/>
          </p:nvPr>
        </p:nvSpPr>
        <p:spPr>
          <a:xfrm>
            <a:off x="6197600" y="1215483"/>
            <a:ext cx="5613400" cy="422565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36"/>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Gallery">
    <p:spTree>
      <p:nvGrpSpPr>
        <p:cNvPr id="71" name="Shape 71"/>
        <p:cNvGrpSpPr/>
        <p:nvPr/>
      </p:nvGrpSpPr>
      <p:grpSpPr>
        <a:xfrm>
          <a:off x="0" y="0"/>
          <a:ext cx="0" cy="0"/>
          <a:chOff x="0" y="0"/>
          <a:chExt cx="0" cy="0"/>
        </a:xfrm>
      </p:grpSpPr>
      <p:sp>
        <p:nvSpPr>
          <p:cNvPr id="72" name="Google Shape;72;p37"/>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7"/>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4" name="Google Shape;74;p37"/>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7"/>
          <p:cNvSpPr/>
          <p:nvPr>
            <p:ph idx="2" type="pic"/>
          </p:nvPr>
        </p:nvSpPr>
        <p:spPr>
          <a:xfrm>
            <a:off x="381000" y="1425402"/>
            <a:ext cx="3074469" cy="2081855"/>
          </a:xfrm>
          <a:prstGeom prst="rect">
            <a:avLst/>
          </a:prstGeom>
          <a:noFill/>
          <a:ln>
            <a:noFill/>
          </a:ln>
        </p:spPr>
      </p:sp>
      <p:sp>
        <p:nvSpPr>
          <p:cNvPr id="76" name="Google Shape;76;p37"/>
          <p:cNvSpPr/>
          <p:nvPr>
            <p:ph idx="3" type="pic"/>
          </p:nvPr>
        </p:nvSpPr>
        <p:spPr>
          <a:xfrm>
            <a:off x="3771394" y="1425402"/>
            <a:ext cx="3074469" cy="2081855"/>
          </a:xfrm>
          <a:prstGeom prst="rect">
            <a:avLst/>
          </a:prstGeom>
          <a:noFill/>
          <a:ln>
            <a:noFill/>
          </a:ln>
        </p:spPr>
      </p:sp>
      <p:sp>
        <p:nvSpPr>
          <p:cNvPr id="77" name="Google Shape;77;p37"/>
          <p:cNvSpPr/>
          <p:nvPr>
            <p:ph idx="4" type="pic"/>
          </p:nvPr>
        </p:nvSpPr>
        <p:spPr>
          <a:xfrm>
            <a:off x="7178140" y="1425402"/>
            <a:ext cx="3074469" cy="2081855"/>
          </a:xfrm>
          <a:prstGeom prst="rect">
            <a:avLst/>
          </a:prstGeom>
          <a:noFill/>
          <a:ln>
            <a:noFill/>
          </a:ln>
        </p:spPr>
      </p:sp>
      <p:sp>
        <p:nvSpPr>
          <p:cNvPr id="78" name="Google Shape;78;p37"/>
          <p:cNvSpPr/>
          <p:nvPr>
            <p:ph idx="5" type="pic"/>
          </p:nvPr>
        </p:nvSpPr>
        <p:spPr>
          <a:xfrm>
            <a:off x="381000" y="3772092"/>
            <a:ext cx="3074469" cy="2081855"/>
          </a:xfrm>
          <a:prstGeom prst="rect">
            <a:avLst/>
          </a:prstGeom>
          <a:noFill/>
          <a:ln>
            <a:noFill/>
          </a:ln>
        </p:spPr>
      </p:sp>
      <p:sp>
        <p:nvSpPr>
          <p:cNvPr id="79" name="Google Shape;79;p37"/>
          <p:cNvSpPr/>
          <p:nvPr>
            <p:ph idx="6" type="pic"/>
          </p:nvPr>
        </p:nvSpPr>
        <p:spPr>
          <a:xfrm>
            <a:off x="3771394" y="3772092"/>
            <a:ext cx="3074469" cy="2081855"/>
          </a:xfrm>
          <a:prstGeom prst="rect">
            <a:avLst/>
          </a:prstGeom>
          <a:noFill/>
          <a:ln>
            <a:noFill/>
          </a:ln>
        </p:spPr>
      </p:sp>
      <p:sp>
        <p:nvSpPr>
          <p:cNvPr id="80" name="Google Shape;80;p37"/>
          <p:cNvSpPr/>
          <p:nvPr>
            <p:ph idx="7" type="pic"/>
          </p:nvPr>
        </p:nvSpPr>
        <p:spPr>
          <a:xfrm>
            <a:off x="7178140" y="3772092"/>
            <a:ext cx="3074469" cy="208185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38"/>
          <p:cNvSpPr txBox="1"/>
          <p:nvPr>
            <p:ph type="title"/>
          </p:nvPr>
        </p:nvSpPr>
        <p:spPr>
          <a:xfrm>
            <a:off x="381001" y="457200"/>
            <a:ext cx="393276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38"/>
          <p:cNvSpPr/>
          <p:nvPr>
            <p:ph idx="2" type="pic"/>
          </p:nvPr>
        </p:nvSpPr>
        <p:spPr>
          <a:xfrm>
            <a:off x="4614203" y="457201"/>
            <a:ext cx="7196798" cy="4983934"/>
          </a:xfrm>
          <a:prstGeom prst="rect">
            <a:avLst/>
          </a:prstGeom>
          <a:noFill/>
          <a:ln>
            <a:noFill/>
          </a:ln>
        </p:spPr>
      </p:sp>
      <p:sp>
        <p:nvSpPr>
          <p:cNvPr id="84" name="Google Shape;84;p38"/>
          <p:cNvSpPr txBox="1"/>
          <p:nvPr>
            <p:ph idx="1" type="body"/>
          </p:nvPr>
        </p:nvSpPr>
        <p:spPr>
          <a:xfrm>
            <a:off x="381001" y="2274850"/>
            <a:ext cx="3932767" cy="316628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1600"/>
              <a:buNone/>
              <a:defRPr sz="1600"/>
            </a:lvl1pPr>
            <a:lvl2pPr indent="-228600" lvl="1" marL="914400" algn="l">
              <a:lnSpc>
                <a:spcPct val="90000"/>
              </a:lnSpc>
              <a:spcBef>
                <a:spcPts val="500"/>
              </a:spcBef>
              <a:spcAft>
                <a:spcPts val="0"/>
              </a:spcAft>
              <a:buClr>
                <a:srgbClr val="003057"/>
              </a:buClr>
              <a:buSzPts val="1400"/>
              <a:buNone/>
              <a:defRPr sz="1400"/>
            </a:lvl2pPr>
            <a:lvl3pPr indent="-228600" lvl="2" marL="1371600" algn="l">
              <a:lnSpc>
                <a:spcPct val="90000"/>
              </a:lnSpc>
              <a:spcBef>
                <a:spcPts val="500"/>
              </a:spcBef>
              <a:spcAft>
                <a:spcPts val="0"/>
              </a:spcAft>
              <a:buClr>
                <a:srgbClr val="003057"/>
              </a:buClr>
              <a:buSzPts val="1200"/>
              <a:buNone/>
              <a:defRPr sz="1200"/>
            </a:lvl3pPr>
            <a:lvl4pPr indent="-228600" lvl="3" marL="1828800" algn="l">
              <a:lnSpc>
                <a:spcPct val="90000"/>
              </a:lnSpc>
              <a:spcBef>
                <a:spcPts val="500"/>
              </a:spcBef>
              <a:spcAft>
                <a:spcPts val="0"/>
              </a:spcAft>
              <a:buClr>
                <a:srgbClr val="003057"/>
              </a:buClr>
              <a:buSzPts val="1000"/>
              <a:buNone/>
              <a:defRPr sz="1000"/>
            </a:lvl4pPr>
            <a:lvl5pPr indent="-228600" lvl="4" marL="2286000" algn="l">
              <a:lnSpc>
                <a:spcPct val="90000"/>
              </a:lnSpc>
              <a:spcBef>
                <a:spcPts val="500"/>
              </a:spcBef>
              <a:spcAft>
                <a:spcPts val="0"/>
              </a:spcAft>
              <a:buClr>
                <a:srgbClr val="003057"/>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 name="Google Shape;85;p38"/>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8"/>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ch Tower">
  <p:cSld name="Title - Tech Tow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25"/>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5"/>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Photo">
  <p:cSld name="Title - Full Photo">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26"/>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6000"/>
              <a:buFont typeface="Roboto"/>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6"/>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lt1"/>
              </a:buClr>
              <a:buSzPts val="1800"/>
              <a:buNone/>
              <a:defRPr>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2" name="Google Shape;22;p26"/>
          <p:cNvPicPr preferRelativeResize="0"/>
          <p:nvPr/>
        </p:nvPicPr>
        <p:blipFill rotWithShape="1">
          <a:blip r:embed="rId3">
            <a:alphaModFix/>
          </a:blip>
          <a:srcRect b="0" l="0" r="0" t="73770"/>
          <a:stretch/>
        </p:blipFill>
        <p:spPr>
          <a:xfrm>
            <a:off x="1" y="5059179"/>
            <a:ext cx="12191999" cy="179882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lain">
  <p:cSld name="Title - Plain">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27"/>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7"/>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Kendeda">
  <p:cSld name="Title - Kendeda">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3"/>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3"/>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Wreck">
  <p:cSld name="TItle - Wreck">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35"/>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5"/>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solidFill>
                  <a:schemeClr val="dk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7" name="Shape 37"/>
        <p:cNvGrpSpPr/>
        <p:nvPr/>
      </p:nvGrpSpPr>
      <p:grpSpPr>
        <a:xfrm>
          <a:off x="0" y="0"/>
          <a:ext cx="0" cy="0"/>
          <a:chOff x="0" y="0"/>
          <a:chExt cx="0" cy="0"/>
        </a:xfrm>
      </p:grpSpPr>
      <p:sp>
        <p:nvSpPr>
          <p:cNvPr id="38" name="Google Shape;38;p29"/>
          <p:cNvSpPr txBox="1"/>
          <p:nvPr>
            <p:ph idx="1" type="body"/>
          </p:nvPr>
        </p:nvSpPr>
        <p:spPr>
          <a:xfrm>
            <a:off x="381000" y="1215485"/>
            <a:ext cx="11429999" cy="422565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003057"/>
              </a:buClr>
              <a:buSzPts val="1800"/>
              <a:buChar char="•"/>
              <a:defRPr/>
            </a:lvl1pPr>
            <a:lvl2pPr indent="-342900" lvl="1" marL="914400" algn="l">
              <a:lnSpc>
                <a:spcPct val="90000"/>
              </a:lnSpc>
              <a:spcBef>
                <a:spcPts val="500"/>
              </a:spcBef>
              <a:spcAft>
                <a:spcPts val="0"/>
              </a:spcAft>
              <a:buClr>
                <a:srgbClr val="003057"/>
              </a:buClr>
              <a:buSzPts val="1800"/>
              <a:buChar char="•"/>
              <a:defRPr/>
            </a:lvl2pPr>
            <a:lvl3pPr indent="-342900" lvl="2" marL="1371600" algn="l">
              <a:lnSpc>
                <a:spcPct val="90000"/>
              </a:lnSpc>
              <a:spcBef>
                <a:spcPts val="500"/>
              </a:spcBef>
              <a:spcAft>
                <a:spcPts val="0"/>
              </a:spcAft>
              <a:buClr>
                <a:srgbClr val="003057"/>
              </a:buClr>
              <a:buSzPts val="1800"/>
              <a:buChar char="•"/>
              <a:defRPr/>
            </a:lvl3pPr>
            <a:lvl4pPr indent="-342900" lvl="3" marL="1828800" algn="l">
              <a:lnSpc>
                <a:spcPct val="90000"/>
              </a:lnSpc>
              <a:spcBef>
                <a:spcPts val="500"/>
              </a:spcBef>
              <a:spcAft>
                <a:spcPts val="0"/>
              </a:spcAft>
              <a:buClr>
                <a:srgbClr val="003057"/>
              </a:buClr>
              <a:buSzPts val="1800"/>
              <a:buChar char="•"/>
              <a:defRPr/>
            </a:lvl4pPr>
            <a:lvl5pPr indent="-342900" lvl="4" marL="2286000" algn="l">
              <a:lnSpc>
                <a:spcPct val="90000"/>
              </a:lnSpc>
              <a:spcBef>
                <a:spcPts val="500"/>
              </a:spcBef>
              <a:spcAft>
                <a:spcPts val="0"/>
              </a:spcAft>
              <a:buClr>
                <a:srgbClr val="0030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9"/>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9"/>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1" name="Google Shape;41;p29"/>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 name="Shape 42"/>
        <p:cNvGrpSpPr/>
        <p:nvPr/>
      </p:nvGrpSpPr>
      <p:grpSpPr>
        <a:xfrm>
          <a:off x="0" y="0"/>
          <a:ext cx="0" cy="0"/>
          <a:chOff x="0" y="0"/>
          <a:chExt cx="0" cy="0"/>
        </a:xfrm>
      </p:grpSpPr>
      <p:sp>
        <p:nvSpPr>
          <p:cNvPr id="43" name="Google Shape;43;p30"/>
          <p:cNvSpPr txBox="1"/>
          <p:nvPr>
            <p:ph type="title"/>
          </p:nvPr>
        </p:nvSpPr>
        <p:spPr>
          <a:xfrm>
            <a:off x="381001" y="457200"/>
            <a:ext cx="393276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0"/>
          <p:cNvSpPr txBox="1"/>
          <p:nvPr>
            <p:ph idx="1" type="body"/>
          </p:nvPr>
        </p:nvSpPr>
        <p:spPr>
          <a:xfrm>
            <a:off x="4642338" y="457201"/>
            <a:ext cx="7168663"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003057"/>
              </a:buClr>
              <a:buSzPts val="3200"/>
              <a:buChar char="•"/>
              <a:defRPr sz="3200"/>
            </a:lvl1pPr>
            <a:lvl2pPr indent="-406400" lvl="1" marL="914400" algn="l">
              <a:lnSpc>
                <a:spcPct val="90000"/>
              </a:lnSpc>
              <a:spcBef>
                <a:spcPts val="500"/>
              </a:spcBef>
              <a:spcAft>
                <a:spcPts val="0"/>
              </a:spcAft>
              <a:buClr>
                <a:srgbClr val="003057"/>
              </a:buClr>
              <a:buSzPts val="2800"/>
              <a:buChar char="•"/>
              <a:defRPr sz="2800"/>
            </a:lvl2pPr>
            <a:lvl3pPr indent="-381000" lvl="2" marL="1371600" algn="l">
              <a:lnSpc>
                <a:spcPct val="90000"/>
              </a:lnSpc>
              <a:spcBef>
                <a:spcPts val="500"/>
              </a:spcBef>
              <a:spcAft>
                <a:spcPts val="0"/>
              </a:spcAft>
              <a:buClr>
                <a:srgbClr val="003057"/>
              </a:buClr>
              <a:buSzPts val="2400"/>
              <a:buChar char="•"/>
              <a:defRPr sz="2400"/>
            </a:lvl3pPr>
            <a:lvl4pPr indent="-355600" lvl="3" marL="1828800" algn="l">
              <a:lnSpc>
                <a:spcPct val="90000"/>
              </a:lnSpc>
              <a:spcBef>
                <a:spcPts val="500"/>
              </a:spcBef>
              <a:spcAft>
                <a:spcPts val="0"/>
              </a:spcAft>
              <a:buClr>
                <a:srgbClr val="003057"/>
              </a:buClr>
              <a:buSzPts val="2000"/>
              <a:buChar char="•"/>
              <a:defRPr sz="2000"/>
            </a:lvl4pPr>
            <a:lvl5pPr indent="-355600" lvl="4" marL="2286000" algn="l">
              <a:lnSpc>
                <a:spcPct val="90000"/>
              </a:lnSpc>
              <a:spcBef>
                <a:spcPts val="500"/>
              </a:spcBef>
              <a:spcAft>
                <a:spcPts val="0"/>
              </a:spcAft>
              <a:buClr>
                <a:srgbClr val="003057"/>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5" name="Google Shape;45;p30"/>
          <p:cNvSpPr txBox="1"/>
          <p:nvPr>
            <p:ph idx="2" type="body"/>
          </p:nvPr>
        </p:nvSpPr>
        <p:spPr>
          <a:xfrm>
            <a:off x="381001" y="2274849"/>
            <a:ext cx="3932767" cy="359413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3057"/>
              </a:buClr>
              <a:buSzPts val="1600"/>
              <a:buNone/>
              <a:defRPr sz="1600"/>
            </a:lvl1pPr>
            <a:lvl2pPr indent="-228600" lvl="1" marL="914400" algn="l">
              <a:lnSpc>
                <a:spcPct val="90000"/>
              </a:lnSpc>
              <a:spcBef>
                <a:spcPts val="500"/>
              </a:spcBef>
              <a:spcAft>
                <a:spcPts val="0"/>
              </a:spcAft>
              <a:buClr>
                <a:srgbClr val="003057"/>
              </a:buClr>
              <a:buSzPts val="1400"/>
              <a:buNone/>
              <a:defRPr sz="1400"/>
            </a:lvl2pPr>
            <a:lvl3pPr indent="-228600" lvl="2" marL="1371600" algn="l">
              <a:lnSpc>
                <a:spcPct val="90000"/>
              </a:lnSpc>
              <a:spcBef>
                <a:spcPts val="500"/>
              </a:spcBef>
              <a:spcAft>
                <a:spcPts val="0"/>
              </a:spcAft>
              <a:buClr>
                <a:srgbClr val="003057"/>
              </a:buClr>
              <a:buSzPts val="1200"/>
              <a:buNone/>
              <a:defRPr sz="1200"/>
            </a:lvl3pPr>
            <a:lvl4pPr indent="-228600" lvl="3" marL="1828800" algn="l">
              <a:lnSpc>
                <a:spcPct val="90000"/>
              </a:lnSpc>
              <a:spcBef>
                <a:spcPts val="500"/>
              </a:spcBef>
              <a:spcAft>
                <a:spcPts val="0"/>
              </a:spcAft>
              <a:buClr>
                <a:srgbClr val="003057"/>
              </a:buClr>
              <a:buSzPts val="1000"/>
              <a:buNone/>
              <a:defRPr sz="1000"/>
            </a:lvl4pPr>
            <a:lvl5pPr indent="-228600" lvl="4" marL="2286000" algn="l">
              <a:lnSpc>
                <a:spcPct val="90000"/>
              </a:lnSpc>
              <a:spcBef>
                <a:spcPts val="500"/>
              </a:spcBef>
              <a:spcAft>
                <a:spcPts val="0"/>
              </a:spcAft>
              <a:buClr>
                <a:srgbClr val="003057"/>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6" name="Google Shape;46;p30"/>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0"/>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1"/>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1"/>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10" Type="http://schemas.openxmlformats.org/officeDocument/2006/relationships/theme" Target="../theme/theme2.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3"/>
          <p:cNvSpPr txBox="1"/>
          <p:nvPr/>
        </p:nvSpPr>
        <p:spPr>
          <a:xfrm>
            <a:off x="2447108" y="1680753"/>
            <a:ext cx="8682445" cy="276061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3057"/>
              </a:buClr>
              <a:buSzPts val="6000"/>
              <a:buFont typeface="Roboto"/>
              <a:buNone/>
            </a:pPr>
            <a:r>
              <a:t/>
            </a:r>
            <a:endParaRPr b="1" i="0" sz="6000" u="none" cap="none" strike="noStrike">
              <a:solidFill>
                <a:srgbClr val="003057"/>
              </a:solidFill>
              <a:latin typeface="Roboto"/>
              <a:ea typeface="Roboto"/>
              <a:cs typeface="Roboto"/>
              <a:sym typeface="Roboto"/>
            </a:endParaRPr>
          </a:p>
        </p:txBody>
      </p:sp>
      <p:sp>
        <p:nvSpPr>
          <p:cNvPr id="11" name="Google Shape;11;p23"/>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6000"/>
              <a:buFont typeface="Roboto"/>
              <a:buNone/>
              <a:defRPr b="1" i="0" sz="6000" u="none" cap="none" strike="noStrike">
                <a:solidFill>
                  <a:schemeClr val="dk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3"/>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Clr>
                <a:srgbClr val="B3A369"/>
              </a:buClr>
              <a:buSzPts val="1800"/>
              <a:buFont typeface="Arial"/>
              <a:buNone/>
              <a:defRPr b="0" i="0" sz="1800" u="none" cap="none" strike="noStrike">
                <a:solidFill>
                  <a:srgbClr val="B3A369"/>
                </a:solidFill>
                <a:latin typeface="Arial"/>
                <a:ea typeface="Arial"/>
                <a:cs typeface="Arial"/>
                <a:sym typeface="Arial"/>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2" name="Shape 32"/>
        <p:cNvGrpSpPr/>
        <p:nvPr/>
      </p:nvGrpSpPr>
      <p:grpSpPr>
        <a:xfrm>
          <a:off x="0" y="0"/>
          <a:ext cx="0" cy="0"/>
          <a:chOff x="0" y="0"/>
          <a:chExt cx="0" cy="0"/>
        </a:xfrm>
      </p:grpSpPr>
      <p:sp>
        <p:nvSpPr>
          <p:cNvPr id="33" name="Google Shape;33;p28"/>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7934B"/>
              </a:buClr>
              <a:buSzPts val="3600"/>
              <a:buFont typeface="Roboto"/>
              <a:buNone/>
              <a:defRPr b="1" i="0" sz="3600" u="none" cap="none" strike="noStrike">
                <a:solidFill>
                  <a:srgbClr val="A7934B"/>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28"/>
          <p:cNvSpPr txBox="1"/>
          <p:nvPr>
            <p:ph idx="1" type="body"/>
          </p:nvPr>
        </p:nvSpPr>
        <p:spPr>
          <a:xfrm>
            <a:off x="381000" y="1215485"/>
            <a:ext cx="11429999" cy="422565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rgbClr val="003057"/>
              </a:buClr>
              <a:buSzPts val="2400"/>
              <a:buFont typeface="Arial"/>
              <a:buChar char="•"/>
              <a:defRPr b="0" i="0" sz="2400" u="none" cap="none" strike="noStrike">
                <a:solidFill>
                  <a:srgbClr val="003057"/>
                </a:solidFill>
                <a:latin typeface="Roboto"/>
                <a:ea typeface="Roboto"/>
                <a:cs typeface="Roboto"/>
                <a:sym typeface="Roboto"/>
              </a:defRPr>
            </a:lvl1pPr>
            <a:lvl2pPr indent="-355600" lvl="1" marL="914400" marR="0" rtl="0" algn="l">
              <a:lnSpc>
                <a:spcPct val="90000"/>
              </a:lnSpc>
              <a:spcBef>
                <a:spcPts val="500"/>
              </a:spcBef>
              <a:spcAft>
                <a:spcPts val="0"/>
              </a:spcAft>
              <a:buClr>
                <a:srgbClr val="003057"/>
              </a:buClr>
              <a:buSzPts val="2000"/>
              <a:buFont typeface="Arial"/>
              <a:buChar char="•"/>
              <a:defRPr b="0" i="0" sz="2000" u="none" cap="none" strike="noStrike">
                <a:solidFill>
                  <a:srgbClr val="003057"/>
                </a:solidFill>
                <a:latin typeface="Roboto"/>
                <a:ea typeface="Roboto"/>
                <a:cs typeface="Roboto"/>
                <a:sym typeface="Roboto"/>
              </a:defRPr>
            </a:lvl2pPr>
            <a:lvl3pPr indent="-342900" lvl="2" marL="1371600" marR="0" rtl="0" algn="l">
              <a:lnSpc>
                <a:spcPct val="90000"/>
              </a:lnSpc>
              <a:spcBef>
                <a:spcPts val="5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3pPr>
            <a:lvl4pPr indent="-317500" lvl="3" marL="1828800" marR="0" rtl="0" algn="l">
              <a:lnSpc>
                <a:spcPct val="90000"/>
              </a:lnSpc>
              <a:spcBef>
                <a:spcPts val="5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4pPr>
            <a:lvl5pPr indent="-298450" lvl="4" marL="2286000" marR="0" rtl="0" algn="l">
              <a:lnSpc>
                <a:spcPct val="90000"/>
              </a:lnSpc>
              <a:spcBef>
                <a:spcPts val="5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 name="Google Shape;35;p28"/>
          <p:cNvSpPr txBox="1"/>
          <p:nvPr>
            <p:ph idx="10" type="dt"/>
          </p:nvPr>
        </p:nvSpPr>
        <p:spPr>
          <a:xfrm>
            <a:off x="1408329" y="6182540"/>
            <a:ext cx="154665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C98"/>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28"/>
          <p:cNvSpPr txBox="1"/>
          <p:nvPr>
            <p:ph idx="12" type="sldNum"/>
          </p:nvPr>
        </p:nvSpPr>
        <p:spPr>
          <a:xfrm>
            <a:off x="381000" y="6182540"/>
            <a:ext cx="916577"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888C98"/>
                </a:solidFill>
                <a:latin typeface="Roboto"/>
                <a:ea typeface="Roboto"/>
                <a:cs typeface="Roboto"/>
                <a:sym typeface="Roboto"/>
              </a:defRPr>
            </a:lvl1pPr>
            <a:lvl2pPr indent="0" lvl="1" marL="0" marR="0" rtl="0" algn="l">
              <a:spcBef>
                <a:spcPts val="0"/>
              </a:spcBef>
              <a:buNone/>
              <a:defRPr b="0" i="0" sz="1200" u="none" cap="none" strike="noStrike">
                <a:solidFill>
                  <a:srgbClr val="888C98"/>
                </a:solidFill>
                <a:latin typeface="Roboto"/>
                <a:ea typeface="Roboto"/>
                <a:cs typeface="Roboto"/>
                <a:sym typeface="Roboto"/>
              </a:defRPr>
            </a:lvl2pPr>
            <a:lvl3pPr indent="0" lvl="2" marL="0" marR="0" rtl="0" algn="l">
              <a:spcBef>
                <a:spcPts val="0"/>
              </a:spcBef>
              <a:buNone/>
              <a:defRPr b="0" i="0" sz="1200" u="none" cap="none" strike="noStrike">
                <a:solidFill>
                  <a:srgbClr val="888C98"/>
                </a:solidFill>
                <a:latin typeface="Roboto"/>
                <a:ea typeface="Roboto"/>
                <a:cs typeface="Roboto"/>
                <a:sym typeface="Roboto"/>
              </a:defRPr>
            </a:lvl3pPr>
            <a:lvl4pPr indent="0" lvl="3" marL="0" marR="0" rtl="0" algn="l">
              <a:spcBef>
                <a:spcPts val="0"/>
              </a:spcBef>
              <a:buNone/>
              <a:defRPr b="0" i="0" sz="1200" u="none" cap="none" strike="noStrike">
                <a:solidFill>
                  <a:srgbClr val="888C98"/>
                </a:solidFill>
                <a:latin typeface="Roboto"/>
                <a:ea typeface="Roboto"/>
                <a:cs typeface="Roboto"/>
                <a:sym typeface="Roboto"/>
              </a:defRPr>
            </a:lvl4pPr>
            <a:lvl5pPr indent="0" lvl="4" marL="0" marR="0" rtl="0" algn="l">
              <a:spcBef>
                <a:spcPts val="0"/>
              </a:spcBef>
              <a:buNone/>
              <a:defRPr b="0" i="0" sz="1200" u="none" cap="none" strike="noStrike">
                <a:solidFill>
                  <a:srgbClr val="888C98"/>
                </a:solidFill>
                <a:latin typeface="Roboto"/>
                <a:ea typeface="Roboto"/>
                <a:cs typeface="Roboto"/>
                <a:sym typeface="Roboto"/>
              </a:defRPr>
            </a:lvl5pPr>
            <a:lvl6pPr indent="0" lvl="5" marL="0" marR="0" rtl="0" algn="l">
              <a:spcBef>
                <a:spcPts val="0"/>
              </a:spcBef>
              <a:buNone/>
              <a:defRPr b="0" i="0" sz="1200" u="none" cap="none" strike="noStrike">
                <a:solidFill>
                  <a:srgbClr val="888C98"/>
                </a:solidFill>
                <a:latin typeface="Roboto"/>
                <a:ea typeface="Roboto"/>
                <a:cs typeface="Roboto"/>
                <a:sym typeface="Roboto"/>
              </a:defRPr>
            </a:lvl6pPr>
            <a:lvl7pPr indent="0" lvl="6" marL="0" marR="0" rtl="0" algn="l">
              <a:spcBef>
                <a:spcPts val="0"/>
              </a:spcBef>
              <a:buNone/>
              <a:defRPr b="0" i="0" sz="1200" u="none" cap="none" strike="noStrike">
                <a:solidFill>
                  <a:srgbClr val="888C98"/>
                </a:solidFill>
                <a:latin typeface="Roboto"/>
                <a:ea typeface="Roboto"/>
                <a:cs typeface="Roboto"/>
                <a:sym typeface="Roboto"/>
              </a:defRPr>
            </a:lvl7pPr>
            <a:lvl8pPr indent="0" lvl="7" marL="0" marR="0" rtl="0" algn="l">
              <a:spcBef>
                <a:spcPts val="0"/>
              </a:spcBef>
              <a:buNone/>
              <a:defRPr b="0" i="0" sz="1200" u="none" cap="none" strike="noStrike">
                <a:solidFill>
                  <a:srgbClr val="888C98"/>
                </a:solidFill>
                <a:latin typeface="Roboto"/>
                <a:ea typeface="Roboto"/>
                <a:cs typeface="Roboto"/>
                <a:sym typeface="Roboto"/>
              </a:defRPr>
            </a:lvl8pPr>
            <a:lvl9pPr indent="0" lvl="8" marL="0" marR="0" rtl="0" algn="l">
              <a:spcBef>
                <a:spcPts val="0"/>
              </a:spcBef>
              <a:buNone/>
              <a:defRPr b="0" i="0" sz="12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s://www.aprescyber.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www.linkedin.co1m/in/fieldciso/" TargetMode="External"/><Relationship Id="rId4" Type="http://schemas.openxmlformats.org/officeDocument/2006/relationships/hyperlink" Target="https://cybersecuritysummit.com/speaker/brown-michael/" TargetMode="External"/><Relationship Id="rId5" Type="http://schemas.openxmlformats.org/officeDocument/2006/relationships/hyperlink" Target="https://sopa.tulane.edu/about-sopa/advisors-faculty-staff/michael-brown" TargetMode="External"/><Relationship Id="rId6" Type="http://schemas.openxmlformats.org/officeDocument/2006/relationships/hyperlink" Target="https://events.bizzabo.com/nyc-ciso-bfsi-0523/agenda/speakers/301617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title"/>
          </p:nvPr>
        </p:nvSpPr>
        <p:spPr>
          <a:xfrm>
            <a:off x="2447108" y="1846217"/>
            <a:ext cx="8906692" cy="259515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Roboto"/>
              <a:buNone/>
            </a:pPr>
            <a:r>
              <a:rPr lang="en-US"/>
              <a:t>Phishing Campaign</a:t>
            </a:r>
            <a:endParaRPr/>
          </a:p>
        </p:txBody>
      </p:sp>
      <p:sp>
        <p:nvSpPr>
          <p:cNvPr id="92" name="Google Shape;92;p1"/>
          <p:cNvSpPr txBox="1"/>
          <p:nvPr>
            <p:ph idx="1" type="body"/>
          </p:nvPr>
        </p:nvSpPr>
        <p:spPr>
          <a:xfrm>
            <a:off x="2447108" y="4441370"/>
            <a:ext cx="8906692" cy="62593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B3A369"/>
              </a:buClr>
              <a:buSzPts val="1800"/>
              <a:buNone/>
            </a:pPr>
            <a:r>
              <a:rPr b="1" lang="en-US" sz="2000"/>
              <a:t>Group 25- Dasaray Fyall, Hayden Free, Nataly Garcia</a:t>
            </a:r>
            <a:endParaRPr b="1" sz="2000"/>
          </a:p>
        </p:txBody>
      </p:sp>
      <p:sp>
        <p:nvSpPr>
          <p:cNvPr id="93" name="Google Shape;93;p1"/>
          <p:cNvSpPr txBox="1"/>
          <p:nvPr>
            <p:ph idx="1" type="body"/>
          </p:nvPr>
        </p:nvSpPr>
        <p:spPr>
          <a:xfrm>
            <a:off x="2556983" y="3815570"/>
            <a:ext cx="8906700" cy="625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B3A369"/>
              </a:buClr>
              <a:buSzPts val="1800"/>
              <a:buNone/>
            </a:pPr>
            <a:r>
              <a:rPr b="1" lang="en-US" sz="2100"/>
              <a:t>“The Conference Registration Phishing Attempt”</a:t>
            </a:r>
            <a:endParaRPr b="1"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P</a:t>
            </a:r>
            <a:r>
              <a:rPr lang="en-US"/>
              <a:t>hish Infrastructure</a:t>
            </a:r>
            <a:endParaRPr/>
          </a:p>
        </p:txBody>
      </p:sp>
      <p:pic>
        <p:nvPicPr>
          <p:cNvPr id="151" name="Google Shape;151;p8"/>
          <p:cNvPicPr preferRelativeResize="0"/>
          <p:nvPr/>
        </p:nvPicPr>
        <p:blipFill>
          <a:blip r:embed="rId3">
            <a:alphaModFix/>
          </a:blip>
          <a:stretch>
            <a:fillRect/>
          </a:stretch>
        </p:blipFill>
        <p:spPr>
          <a:xfrm>
            <a:off x="1666200" y="1367875"/>
            <a:ext cx="8576249" cy="482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2f921cba89_0_25"/>
          <p:cNvSpPr txBox="1"/>
          <p:nvPr>
            <p:ph type="title"/>
          </p:nvPr>
        </p:nvSpPr>
        <p:spPr>
          <a:xfrm>
            <a:off x="381000" y="200722"/>
            <a:ext cx="11430000" cy="1014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158" name="Google Shape;158;g32f921cba89_0_25"/>
          <p:cNvSpPr txBox="1"/>
          <p:nvPr>
            <p:ph idx="1" type="body"/>
          </p:nvPr>
        </p:nvSpPr>
        <p:spPr>
          <a:xfrm>
            <a:off x="381000" y="1215485"/>
            <a:ext cx="11430000" cy="42258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AutoNum type="arabicPeriod"/>
            </a:pPr>
            <a:r>
              <a:rPr lang="en-US"/>
              <a:t>Apres-Cyber Slopes Summit. (n.d.). </a:t>
            </a:r>
            <a:r>
              <a:rPr i="1" lang="en-US"/>
              <a:t>Apres-Cyber Slopes Summit</a:t>
            </a:r>
            <a:r>
              <a:rPr lang="en-US"/>
              <a:t>. Retrieved January 20, 2025, from </a:t>
            </a:r>
            <a:r>
              <a:rPr lang="en-US" u="sng">
                <a:solidFill>
                  <a:schemeClr val="hlink"/>
                </a:solidFill>
                <a:hlinkClick r:id="rId3"/>
              </a:rPr>
              <a:t>https://www.aprescyber.com/</a:t>
            </a:r>
            <a:r>
              <a:rPr lang="en-US"/>
              <a:t> </a:t>
            </a:r>
            <a:endParaRPr/>
          </a:p>
          <a:p>
            <a:pPr indent="-342900" lvl="0" marL="457200" rtl="0" algn="l">
              <a:spcBef>
                <a:spcPts val="0"/>
              </a:spcBef>
              <a:spcAft>
                <a:spcPts val="0"/>
              </a:spcAft>
              <a:buSzPts val="1800"/>
              <a:buAutoNum type="arabicPeriod"/>
            </a:pPr>
            <a:r>
              <a:rPr lang="en-US"/>
              <a:t>Mailgun. (2024, January 29). Proven tips to stop emails from going to spam. Mailgun. https://www.mailgun.com/blog/deliverability/avoid-emails-going-to-spam/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2f921cba89_0_19"/>
          <p:cNvSpPr txBox="1"/>
          <p:nvPr>
            <p:ph type="title"/>
          </p:nvPr>
        </p:nvSpPr>
        <p:spPr>
          <a:xfrm>
            <a:off x="2447108" y="1846217"/>
            <a:ext cx="8906700" cy="25953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Roboto"/>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ph idx="1" type="body"/>
          </p:nvPr>
        </p:nvSpPr>
        <p:spPr>
          <a:xfrm>
            <a:off x="381000" y="1215475"/>
            <a:ext cx="11430000" cy="5175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3057"/>
              </a:buClr>
              <a:buSzPts val="2400"/>
              <a:buChar char="•"/>
            </a:pPr>
            <a:r>
              <a:rPr lang="en-US"/>
              <a:t>Campaign</a:t>
            </a:r>
            <a:r>
              <a:rPr lang="en-US"/>
              <a:t> </a:t>
            </a:r>
            <a:r>
              <a:rPr lang="en-US"/>
              <a:t>explanation</a:t>
            </a:r>
            <a:endParaRPr/>
          </a:p>
          <a:p>
            <a:pPr indent="-228600" lvl="1" marL="685800" rtl="0" algn="l">
              <a:lnSpc>
                <a:spcPct val="90000"/>
              </a:lnSpc>
              <a:spcBef>
                <a:spcPts val="500"/>
              </a:spcBef>
              <a:spcAft>
                <a:spcPts val="0"/>
              </a:spcAft>
              <a:buClr>
                <a:srgbClr val="003057"/>
              </a:buClr>
              <a:buSzPts val="1800"/>
              <a:buChar char="•"/>
            </a:pPr>
            <a:r>
              <a:rPr lang="en-US" sz="1800"/>
              <a:t>We (the attackers) figured that a spear phishing campaign would be the best approach for this assignment. </a:t>
            </a:r>
            <a:endParaRPr sz="1800"/>
          </a:p>
          <a:p>
            <a:pPr indent="-228600" lvl="2" marL="1143000" rtl="0" algn="l">
              <a:lnSpc>
                <a:spcPct val="90000"/>
              </a:lnSpc>
              <a:spcBef>
                <a:spcPts val="500"/>
              </a:spcBef>
              <a:spcAft>
                <a:spcPts val="0"/>
              </a:spcAft>
              <a:buClr>
                <a:srgbClr val="003057"/>
              </a:buClr>
              <a:buSzPts val="1800"/>
              <a:buChar char="•"/>
            </a:pPr>
            <a:r>
              <a:rPr b="1" lang="en-US" sz="1800"/>
              <a:t>Spear phishing</a:t>
            </a:r>
            <a:r>
              <a:rPr lang="en-US" sz="1800"/>
              <a:t> was chosen because we are using personal details to target a specific person. In this specific case, the </a:t>
            </a:r>
            <a:r>
              <a:rPr b="1" lang="en-US"/>
              <a:t>Michael D. Brown</a:t>
            </a:r>
            <a:r>
              <a:rPr b="1" lang="en-US" sz="1800"/>
              <a:t> was identified as the target</a:t>
            </a:r>
            <a:r>
              <a:rPr lang="en-US" sz="1800"/>
              <a:t>. </a:t>
            </a:r>
            <a:endParaRPr sz="1800"/>
          </a:p>
          <a:p>
            <a:pPr indent="-228600" lvl="2" marL="1143000" rtl="0" algn="l">
              <a:lnSpc>
                <a:spcPct val="90000"/>
              </a:lnSpc>
              <a:spcBef>
                <a:spcPts val="500"/>
              </a:spcBef>
              <a:spcAft>
                <a:spcPts val="0"/>
              </a:spcAft>
              <a:buClr>
                <a:srgbClr val="003057"/>
              </a:buClr>
              <a:buSzPts val="1800"/>
              <a:buChar char="•"/>
            </a:pPr>
            <a:r>
              <a:rPr lang="en-US" sz="1800"/>
              <a:t>After conducting a search of personal information, we realized that the individual was an experienced cybersecurity professional that values professional development such as obtaining additional certification and attending conferences. </a:t>
            </a:r>
            <a:endParaRPr/>
          </a:p>
          <a:p>
            <a:pPr indent="0" lvl="0" marL="0" rtl="0" algn="l">
              <a:lnSpc>
                <a:spcPct val="90000"/>
              </a:lnSpc>
              <a:spcBef>
                <a:spcPts val="500"/>
              </a:spcBef>
              <a:spcAft>
                <a:spcPts val="0"/>
              </a:spcAft>
              <a:buNone/>
            </a:pPr>
            <a:r>
              <a:t/>
            </a:r>
            <a:endParaRPr sz="1800"/>
          </a:p>
          <a:p>
            <a:pPr indent="-342900" lvl="0" marL="457200" rtl="0" algn="l">
              <a:lnSpc>
                <a:spcPct val="90000"/>
              </a:lnSpc>
              <a:spcBef>
                <a:spcPts val="500"/>
              </a:spcBef>
              <a:spcAft>
                <a:spcPts val="0"/>
              </a:spcAft>
              <a:buSzPts val="1800"/>
              <a:buChar char="●"/>
            </a:pPr>
            <a:r>
              <a:rPr lang="en-US" sz="1800"/>
              <a:t>With this in mind, we believed that creating an email with information from an actual conference requesting the individual to sign up to attend the conference would be a great approach for the phishing email.</a:t>
            </a:r>
            <a:endParaRPr sz="2500"/>
          </a:p>
        </p:txBody>
      </p:sp>
      <p:sp>
        <p:nvSpPr>
          <p:cNvPr id="99" name="Google Shape;99;p5"/>
          <p:cNvSpPr txBox="1"/>
          <p:nvPr>
            <p:ph type="title"/>
          </p:nvPr>
        </p:nvSpPr>
        <p:spPr>
          <a:xfrm>
            <a:off x="381000" y="200722"/>
            <a:ext cx="11430000" cy="101476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Phishing Campaign Overview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type="title"/>
          </p:nvPr>
        </p:nvSpPr>
        <p:spPr>
          <a:xfrm>
            <a:off x="381001" y="518884"/>
            <a:ext cx="3932767" cy="118926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A7934B"/>
              </a:buClr>
              <a:buSzPts val="3200"/>
              <a:buFont typeface="Roboto"/>
              <a:buNone/>
            </a:pPr>
            <a:r>
              <a:rPr lang="en-US"/>
              <a:t>Goal and Purpose</a:t>
            </a:r>
            <a:endParaRPr/>
          </a:p>
        </p:txBody>
      </p:sp>
      <p:sp>
        <p:nvSpPr>
          <p:cNvPr id="105" name="Google Shape;105;p6"/>
          <p:cNvSpPr txBox="1"/>
          <p:nvPr>
            <p:ph idx="2" type="body"/>
          </p:nvPr>
        </p:nvSpPr>
        <p:spPr>
          <a:xfrm>
            <a:off x="164675" y="1105225"/>
            <a:ext cx="4335900" cy="55545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Clr>
                <a:schemeClr val="dk1"/>
              </a:buClr>
              <a:buSzPts val="2400"/>
              <a:buFont typeface="Roboto"/>
              <a:buChar char="●"/>
            </a:pPr>
            <a:r>
              <a:rPr b="1" lang="en-US" sz="1700">
                <a:solidFill>
                  <a:srgbClr val="000000"/>
                </a:solidFill>
              </a:rPr>
              <a:t>Goal-</a:t>
            </a:r>
            <a:r>
              <a:rPr lang="en-US" sz="1700">
                <a:solidFill>
                  <a:srgbClr val="000000"/>
                </a:solidFill>
              </a:rPr>
              <a:t>to obtain the TA's personal information such as login credentials and financial data such as credit card numbers during the registration process. </a:t>
            </a:r>
            <a:br>
              <a:rPr lang="en-US" sz="1700">
                <a:solidFill>
                  <a:srgbClr val="000000"/>
                </a:solidFill>
              </a:rPr>
            </a:br>
            <a:endParaRPr sz="1700">
              <a:solidFill>
                <a:srgbClr val="000000"/>
              </a:solidFill>
            </a:endParaRPr>
          </a:p>
          <a:p>
            <a:pPr indent="-336550" lvl="0" marL="457200" rtl="0" algn="l">
              <a:lnSpc>
                <a:spcPct val="115000"/>
              </a:lnSpc>
              <a:spcBef>
                <a:spcPts val="0"/>
              </a:spcBef>
              <a:spcAft>
                <a:spcPts val="0"/>
              </a:spcAft>
              <a:buClr>
                <a:srgbClr val="000000"/>
              </a:buClr>
              <a:buSzPts val="1700"/>
              <a:buChar char="●"/>
            </a:pPr>
            <a:r>
              <a:rPr b="1" lang="en-US" sz="1700">
                <a:solidFill>
                  <a:srgbClr val="000000"/>
                </a:solidFill>
              </a:rPr>
              <a:t>Purpose- </a:t>
            </a:r>
            <a:r>
              <a:rPr lang="en-US" sz="1700">
                <a:solidFill>
                  <a:srgbClr val="000000"/>
                </a:solidFill>
              </a:rPr>
              <a:t>to convince the TA to enter their personal information onto the fake registration form for an actual conference. With this information, we (the attackers) can attempt to use this information to get access to other platforms that probably use the same credentials. We can also use the financial information to submit fraudulent charges.</a:t>
            </a:r>
            <a:endParaRPr sz="1700">
              <a:solidFill>
                <a:srgbClr val="000000"/>
              </a:solidFill>
            </a:endParaRPr>
          </a:p>
        </p:txBody>
      </p:sp>
      <p:pic>
        <p:nvPicPr>
          <p:cNvPr id="106" name="Google Shape;106;p6"/>
          <p:cNvPicPr preferRelativeResize="0"/>
          <p:nvPr/>
        </p:nvPicPr>
        <p:blipFill rotWithShape="1">
          <a:blip r:embed="rId3">
            <a:alphaModFix/>
          </a:blip>
          <a:srcRect b="21282" l="5288" r="7153" t="3303"/>
          <a:stretch/>
        </p:blipFill>
        <p:spPr>
          <a:xfrm>
            <a:off x="4576725" y="1105225"/>
            <a:ext cx="7368100" cy="39665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32bdd56d9ac_0_2"/>
          <p:cNvSpPr txBox="1"/>
          <p:nvPr>
            <p:ph idx="1" type="body"/>
          </p:nvPr>
        </p:nvSpPr>
        <p:spPr>
          <a:xfrm>
            <a:off x="381000" y="1215475"/>
            <a:ext cx="11430000" cy="5175000"/>
          </a:xfrm>
          <a:prstGeom prst="rect">
            <a:avLst/>
          </a:prstGeom>
          <a:noFill/>
          <a:ln>
            <a:noFill/>
          </a:ln>
        </p:spPr>
        <p:txBody>
          <a:bodyPr anchorCtr="0" anchor="t" bIns="45700" lIns="91425" spcFirstLastPara="1" rIns="91425" wrap="square" tIns="45700">
            <a:normAutofit/>
          </a:bodyPr>
          <a:lstStyle/>
          <a:p>
            <a:pPr indent="-266700" lvl="0" marL="228600" rtl="0" algn="l">
              <a:spcBef>
                <a:spcPts val="0"/>
              </a:spcBef>
              <a:spcAft>
                <a:spcPts val="0"/>
              </a:spcAft>
              <a:buSzPts val="2400"/>
              <a:buChar char="•"/>
            </a:pPr>
            <a:r>
              <a:rPr lang="en-US"/>
              <a:t>Personal and financial data that is obtained through this phishing attempt can be sold on the dark web. The attackers can also use the information to pose as the TA and attempt to take information from other faculty members and students after gaining their trust.</a:t>
            </a:r>
            <a:endParaRPr/>
          </a:p>
          <a:p>
            <a:pPr indent="-266700" lvl="1" marL="685800" rtl="0" algn="l">
              <a:spcBef>
                <a:spcPts val="0"/>
              </a:spcBef>
              <a:spcAft>
                <a:spcPts val="0"/>
              </a:spcAft>
              <a:buSzPts val="2400"/>
              <a:buChar char="•"/>
            </a:pPr>
            <a:r>
              <a:rPr lang="en-US"/>
              <a:t>Monetary damage: Attackers can commit identity theft or conduct fraudulent charges with the credit card information that was submitted by the TA.</a:t>
            </a:r>
            <a:endParaRPr/>
          </a:p>
          <a:p>
            <a:pPr indent="-266700" lvl="1" marL="685800" rtl="0" algn="l">
              <a:spcBef>
                <a:spcPts val="0"/>
              </a:spcBef>
              <a:spcAft>
                <a:spcPts val="0"/>
              </a:spcAft>
              <a:buSzPts val="2400"/>
              <a:buChar char="•"/>
            </a:pPr>
            <a:r>
              <a:rPr lang="en-US"/>
              <a:t>Operational: If the target enters their professional credentials, it allows the attacker to gain access to academic systems and records to conduct further activities. </a:t>
            </a:r>
            <a:endParaRPr/>
          </a:p>
          <a:p>
            <a:pPr indent="0" lvl="0" marL="0" rtl="0" algn="l">
              <a:lnSpc>
                <a:spcPct val="90000"/>
              </a:lnSpc>
              <a:spcBef>
                <a:spcPts val="500"/>
              </a:spcBef>
              <a:spcAft>
                <a:spcPts val="0"/>
              </a:spcAft>
              <a:buNone/>
            </a:pPr>
            <a:r>
              <a:t/>
            </a:r>
            <a:endParaRPr sz="2500"/>
          </a:p>
        </p:txBody>
      </p:sp>
      <p:sp>
        <p:nvSpPr>
          <p:cNvPr id="112" name="Google Shape;112;g32bdd56d9ac_0_2"/>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Exploitation and Damages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2cb93b946a_0_1"/>
          <p:cNvSpPr txBox="1"/>
          <p:nvPr>
            <p:ph idx="1" type="body"/>
          </p:nvPr>
        </p:nvSpPr>
        <p:spPr>
          <a:xfrm>
            <a:off x="381000" y="1215475"/>
            <a:ext cx="11430000" cy="5175000"/>
          </a:xfrm>
          <a:prstGeom prst="rect">
            <a:avLst/>
          </a:prstGeom>
          <a:noFill/>
          <a:ln>
            <a:noFill/>
          </a:ln>
        </p:spPr>
        <p:txBody>
          <a:bodyPr anchorCtr="0" anchor="t" bIns="45700" lIns="91425" spcFirstLastPara="1" rIns="91425" wrap="square" tIns="45700">
            <a:normAutofit/>
          </a:bodyPr>
          <a:lstStyle/>
          <a:p>
            <a:pPr indent="-266700" lvl="0" marL="228600" rtl="0" algn="l">
              <a:spcBef>
                <a:spcPts val="0"/>
              </a:spcBef>
              <a:spcAft>
                <a:spcPts val="0"/>
              </a:spcAft>
              <a:buSzPts val="2400"/>
              <a:buChar char="•"/>
            </a:pPr>
            <a:r>
              <a:rPr lang="en-US"/>
              <a:t>Specifies target: </a:t>
            </a:r>
            <a:endParaRPr/>
          </a:p>
          <a:p>
            <a:pPr indent="-266700" lvl="1" marL="685800" rtl="0" algn="l">
              <a:spcBef>
                <a:spcPts val="0"/>
              </a:spcBef>
              <a:spcAft>
                <a:spcPts val="0"/>
              </a:spcAft>
              <a:buSzPts val="2400"/>
              <a:buChar char="•"/>
            </a:pPr>
            <a:r>
              <a:rPr lang="en-US"/>
              <a:t>The target is Michael D Brown who is considered as a Teaching Assistant (TA) at Georgia Tech. He is also an experienced cybersecurity professional that worked in many organizations such as Presidio and Fortinet.</a:t>
            </a:r>
            <a:br>
              <a:rPr lang="en-US"/>
            </a:br>
            <a:endParaRPr/>
          </a:p>
          <a:p>
            <a:pPr indent="-266700" lvl="0" marL="228600" rtl="0" algn="l">
              <a:spcBef>
                <a:spcPts val="0"/>
              </a:spcBef>
              <a:spcAft>
                <a:spcPts val="0"/>
              </a:spcAft>
              <a:buSzPts val="2400"/>
              <a:buChar char="•"/>
            </a:pPr>
            <a:r>
              <a:rPr lang="en-US"/>
              <a:t> Gather information about Michael Brown from several sources such as: </a:t>
            </a:r>
            <a:endParaRPr/>
          </a:p>
          <a:p>
            <a:pPr indent="-266700" lvl="1" marL="685800" rtl="0" algn="l">
              <a:spcBef>
                <a:spcPts val="0"/>
              </a:spcBef>
              <a:spcAft>
                <a:spcPts val="0"/>
              </a:spcAft>
              <a:buSzPts val="2400"/>
              <a:buChar char="•"/>
            </a:pPr>
            <a:r>
              <a:rPr lang="en-US"/>
              <a:t>the TA professional social media network (i.e. </a:t>
            </a:r>
            <a:r>
              <a:rPr lang="en-US" u="sng">
                <a:solidFill>
                  <a:schemeClr val="hlink"/>
                </a:solidFill>
                <a:hlinkClick r:id="rId3"/>
              </a:rPr>
              <a:t>Linkedin</a:t>
            </a:r>
            <a:r>
              <a:rPr lang="en-US"/>
              <a:t>) </a:t>
            </a:r>
            <a:endParaRPr/>
          </a:p>
          <a:p>
            <a:pPr indent="-228600" lvl="1" marL="685800" rtl="0" algn="l">
              <a:spcBef>
                <a:spcPts val="0"/>
              </a:spcBef>
              <a:spcAft>
                <a:spcPts val="0"/>
              </a:spcAft>
              <a:buSzPts val="1800"/>
              <a:buChar char="•"/>
            </a:pPr>
            <a:r>
              <a:rPr lang="en-US"/>
              <a:t>several blogs (</a:t>
            </a:r>
            <a:r>
              <a:rPr lang="en-US" u="sng">
                <a:solidFill>
                  <a:schemeClr val="hlink"/>
                </a:solidFill>
                <a:hlinkClick r:id="rId4"/>
              </a:rPr>
              <a:t>blog 1</a:t>
            </a:r>
            <a:r>
              <a:rPr lang="en-US"/>
              <a:t>, </a:t>
            </a:r>
            <a:r>
              <a:rPr lang="en-US" u="sng">
                <a:solidFill>
                  <a:schemeClr val="hlink"/>
                </a:solidFill>
                <a:hlinkClick r:id="rId5"/>
              </a:rPr>
              <a:t>blog 2</a:t>
            </a:r>
            <a:r>
              <a:rPr lang="en-US"/>
              <a:t>, </a:t>
            </a:r>
            <a:r>
              <a:rPr lang="en-US" u="sng">
                <a:solidFill>
                  <a:schemeClr val="hlink"/>
                </a:solidFill>
                <a:hlinkClick r:id="rId6"/>
              </a:rPr>
              <a:t>blog 3</a:t>
            </a:r>
            <a:r>
              <a:rPr lang="en-US"/>
              <a:t>)</a:t>
            </a:r>
            <a:endParaRPr/>
          </a:p>
          <a:p>
            <a:pPr indent="-266700" lvl="1" marL="685800" rtl="0" algn="l">
              <a:spcBef>
                <a:spcPts val="0"/>
              </a:spcBef>
              <a:spcAft>
                <a:spcPts val="0"/>
              </a:spcAft>
              <a:buSzPts val="2400"/>
              <a:buChar char="•"/>
            </a:pPr>
            <a:r>
              <a:rPr lang="en-US"/>
              <a:t>obtaining email addresses from college directory</a:t>
            </a:r>
            <a:br>
              <a:rPr lang="en-US"/>
            </a:br>
            <a:endParaRPr/>
          </a:p>
          <a:p>
            <a:pPr indent="-266700" lvl="0" marL="228600" rtl="0" algn="l">
              <a:spcBef>
                <a:spcPts val="0"/>
              </a:spcBef>
              <a:spcAft>
                <a:spcPts val="0"/>
              </a:spcAft>
              <a:buSzPts val="2400"/>
              <a:buChar char="•"/>
            </a:pPr>
            <a:r>
              <a:rPr lang="en-US"/>
              <a:t>Identifying conferences that the TA may be interested in attending by conducting a search through different conferences' websites.</a:t>
            </a:r>
            <a:endParaRPr/>
          </a:p>
          <a:p>
            <a:pPr indent="0" lvl="0" marL="228600" rtl="0" algn="l">
              <a:spcBef>
                <a:spcPts val="0"/>
              </a:spcBef>
              <a:spcAft>
                <a:spcPts val="0"/>
              </a:spcAft>
              <a:buNone/>
            </a:pPr>
            <a:r>
              <a:t/>
            </a:r>
            <a:endParaRPr sz="2500"/>
          </a:p>
        </p:txBody>
      </p:sp>
      <p:sp>
        <p:nvSpPr>
          <p:cNvPr id="118" name="Google Shape;118;g32cb93b946a_0_1"/>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R</a:t>
            </a:r>
            <a:r>
              <a:rPr lang="en-US"/>
              <a:t>econnaissance Plan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32cb93b946a_0_11"/>
          <p:cNvSpPr txBox="1"/>
          <p:nvPr>
            <p:ph idx="1" type="body"/>
          </p:nvPr>
        </p:nvSpPr>
        <p:spPr>
          <a:xfrm>
            <a:off x="381000" y="1215475"/>
            <a:ext cx="11430000" cy="5175000"/>
          </a:xfrm>
          <a:prstGeom prst="rect">
            <a:avLst/>
          </a:prstGeom>
          <a:noFill/>
          <a:ln>
            <a:noFill/>
          </a:ln>
        </p:spPr>
        <p:txBody>
          <a:bodyPr anchorCtr="0" anchor="t" bIns="45700" lIns="91425" spcFirstLastPara="1" rIns="91425" wrap="square" tIns="45700">
            <a:normAutofit/>
          </a:bodyPr>
          <a:lstStyle/>
          <a:p>
            <a:pPr indent="-266700" lvl="0" marL="228600" rtl="0" algn="l">
              <a:spcBef>
                <a:spcPts val="0"/>
              </a:spcBef>
              <a:spcAft>
                <a:spcPts val="0"/>
              </a:spcAft>
              <a:buSzPts val="2400"/>
              <a:buChar char="•"/>
            </a:pPr>
            <a:r>
              <a:rPr lang="en-US"/>
              <a:t>T</a:t>
            </a:r>
            <a:r>
              <a:rPr lang="en-US"/>
              <a:t>arget Environment:</a:t>
            </a:r>
            <a:endParaRPr/>
          </a:p>
          <a:p>
            <a:pPr indent="-228600" lvl="1" marL="685800" rtl="0" algn="l">
              <a:spcBef>
                <a:spcPts val="0"/>
              </a:spcBef>
              <a:spcAft>
                <a:spcPts val="0"/>
              </a:spcAft>
              <a:buSzPts val="1800"/>
              <a:buChar char="•"/>
            </a:pPr>
            <a:r>
              <a:rPr lang="en-US"/>
              <a:t>Since the phishing email is sent to the TA's email, the TA would most likely complete the registration form with their professional credentials. The email system (Microsoft Outlook) is set as a single sign on authentication which allows a person to gain access to several applications in Buzzport.</a:t>
            </a:r>
            <a:endParaRPr/>
          </a:p>
          <a:p>
            <a:pPr indent="0" lvl="0" marL="685800" rtl="0" algn="l">
              <a:spcBef>
                <a:spcPts val="0"/>
              </a:spcBef>
              <a:spcAft>
                <a:spcPts val="0"/>
              </a:spcAft>
              <a:buNone/>
            </a:pPr>
            <a:r>
              <a:t/>
            </a:r>
            <a:endParaRPr/>
          </a:p>
          <a:p>
            <a:pPr indent="-266700" lvl="0" marL="228600" rtl="0" algn="l">
              <a:spcBef>
                <a:spcPts val="0"/>
              </a:spcBef>
              <a:spcAft>
                <a:spcPts val="0"/>
              </a:spcAft>
              <a:buSzPts val="2400"/>
              <a:buChar char="•"/>
            </a:pPr>
            <a:r>
              <a:rPr lang="en-US"/>
              <a:t>V</a:t>
            </a:r>
            <a:r>
              <a:rPr lang="en-US"/>
              <a:t>ulnerabilities</a:t>
            </a:r>
            <a:endParaRPr/>
          </a:p>
          <a:p>
            <a:pPr indent="-266700" lvl="1" marL="685800" rtl="0" algn="l">
              <a:spcBef>
                <a:spcPts val="0"/>
              </a:spcBef>
              <a:spcAft>
                <a:spcPts val="0"/>
              </a:spcAft>
              <a:buSzPts val="2400"/>
              <a:buChar char="•"/>
            </a:pPr>
            <a:r>
              <a:rPr lang="en-US"/>
              <a:t>the corrupted email will be sent to the TA's work email through Microsoft Outlook and it can be seen on whatever device that the TA uses (such as laptop or mobile phone). Since it's a part of Microsoft Outlook, the event will be saved on the calendar if accepted. This will allow the attacker to get access into the network and take control of the target's device.</a:t>
            </a:r>
            <a:br>
              <a:rPr lang="en-US"/>
            </a:br>
            <a:endParaRPr/>
          </a:p>
          <a:p>
            <a:pPr indent="-228600" lvl="0" marL="228600" rtl="0" algn="l">
              <a:spcBef>
                <a:spcPts val="0"/>
              </a:spcBef>
              <a:spcAft>
                <a:spcPts val="0"/>
              </a:spcAft>
              <a:buSzPts val="1800"/>
              <a:buChar char="•"/>
            </a:pPr>
            <a:r>
              <a:rPr lang="en-US"/>
              <a:t>Possible Failure Points and/or Target Defenses:</a:t>
            </a:r>
            <a:endParaRPr/>
          </a:p>
          <a:p>
            <a:pPr indent="-228600" lvl="1" marL="685800" rtl="0" algn="l">
              <a:spcBef>
                <a:spcPts val="0"/>
              </a:spcBef>
              <a:spcAft>
                <a:spcPts val="0"/>
              </a:spcAft>
              <a:buSzPts val="1800"/>
              <a:buChar char="•"/>
            </a:pPr>
            <a:r>
              <a:rPr lang="en-US"/>
              <a:t>Since the target is an experienced cybersecurity professional, the TA might recognize the phishing attempt.</a:t>
            </a:r>
            <a:endParaRPr/>
          </a:p>
          <a:p>
            <a:pPr indent="-228600" lvl="1" marL="685800" rtl="0" algn="l">
              <a:spcBef>
                <a:spcPts val="0"/>
              </a:spcBef>
              <a:spcAft>
                <a:spcPts val="0"/>
              </a:spcAft>
              <a:buSzPts val="1800"/>
              <a:buChar char="•"/>
            </a:pPr>
            <a:r>
              <a:rPr lang="en-US"/>
              <a:t>The email may not reach the professor if the university firewall or the spam filter blocks it.</a:t>
            </a:r>
            <a:endParaRPr/>
          </a:p>
          <a:p>
            <a:pPr indent="-228600" lvl="1" marL="685800" rtl="0" algn="l">
              <a:spcBef>
                <a:spcPts val="0"/>
              </a:spcBef>
              <a:spcAft>
                <a:spcPts val="0"/>
              </a:spcAft>
              <a:buSzPts val="1800"/>
              <a:buChar char="•"/>
            </a:pPr>
            <a:r>
              <a:rPr lang="en-US"/>
              <a:t>MFA could prevent the attacker from gaining full access to the accounts. </a:t>
            </a:r>
            <a:endParaRPr/>
          </a:p>
        </p:txBody>
      </p:sp>
      <p:sp>
        <p:nvSpPr>
          <p:cNvPr id="124" name="Google Shape;124;g32cb93b946a_0_11"/>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Reconnaissance Plan </a:t>
            </a:r>
            <a:r>
              <a:rPr lang="en-US" sz="2000"/>
              <a:t>cont.</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2cb93b946a_0_21"/>
          <p:cNvSpPr txBox="1"/>
          <p:nvPr>
            <p:ph idx="1" type="body"/>
          </p:nvPr>
        </p:nvSpPr>
        <p:spPr>
          <a:xfrm>
            <a:off x="381000" y="1555560"/>
            <a:ext cx="11430000" cy="4225800"/>
          </a:xfrm>
          <a:prstGeom prst="rect">
            <a:avLst/>
          </a:prstGeom>
          <a:noFill/>
          <a:ln>
            <a:noFill/>
          </a:ln>
        </p:spPr>
        <p:txBody>
          <a:bodyPr anchorCtr="0" anchor="t" bIns="45700" lIns="91425" spcFirstLastPara="1" rIns="91425" wrap="square" tIns="45700">
            <a:normAutofit fontScale="47500" lnSpcReduction="20000"/>
          </a:bodyPr>
          <a:lstStyle/>
          <a:p>
            <a:pPr indent="-388693" lvl="0" marL="457200" rtl="0" algn="l">
              <a:spcBef>
                <a:spcPts val="0"/>
              </a:spcBef>
              <a:spcAft>
                <a:spcPts val="0"/>
              </a:spcAft>
              <a:buSzPct val="100000"/>
              <a:buChar char="●"/>
            </a:pPr>
            <a:r>
              <a:rPr lang="en-US" sz="5307"/>
              <a:t>C</a:t>
            </a:r>
            <a:r>
              <a:rPr lang="en-US" sz="5307"/>
              <a:t>ommand-and-Control (C2) Node &amp; Backend:</a:t>
            </a:r>
            <a:endParaRPr sz="5307"/>
          </a:p>
          <a:p>
            <a:pPr indent="-388693" lvl="1" marL="914400" rtl="0" algn="l">
              <a:spcBef>
                <a:spcPts val="0"/>
              </a:spcBef>
              <a:spcAft>
                <a:spcPts val="0"/>
              </a:spcAft>
              <a:buSzPct val="100000"/>
              <a:buChar char="○"/>
            </a:pPr>
            <a:r>
              <a:rPr lang="en-US" sz="5307"/>
              <a:t>Most phishing campaigns, scripts are used to attack a wide range of potential victims (C2 node). If a person clicks on any corrupted links, then the data is stored on the attacker's servers (backend). </a:t>
            </a:r>
            <a:endParaRPr sz="5307"/>
          </a:p>
          <a:p>
            <a:pPr indent="-388693" lvl="1" marL="914400" rtl="0" algn="l">
              <a:spcBef>
                <a:spcPts val="0"/>
              </a:spcBef>
              <a:spcAft>
                <a:spcPts val="0"/>
              </a:spcAft>
              <a:buSzPct val="100000"/>
              <a:buChar char="○"/>
            </a:pPr>
            <a:r>
              <a:rPr lang="en-US" sz="5307"/>
              <a:t>In our case, the fake conference registration page is hosted on our server and we used Microsoft Outlook to send the corrupted email to a specific target (C2). If the TA submits their information, the TA's data will be saved in our database (backend).</a:t>
            </a:r>
            <a:br>
              <a:rPr lang="en-US" sz="5307"/>
            </a:br>
            <a:endParaRPr sz="5307"/>
          </a:p>
          <a:p>
            <a:pPr indent="-388693" lvl="0" marL="457200" rtl="0" algn="l">
              <a:spcBef>
                <a:spcPts val="0"/>
              </a:spcBef>
              <a:spcAft>
                <a:spcPts val="0"/>
              </a:spcAft>
              <a:buSzPct val="100000"/>
              <a:buChar char="●"/>
            </a:pPr>
            <a:r>
              <a:rPr lang="en-US" sz="5307"/>
              <a:t>The D</a:t>
            </a:r>
            <a:r>
              <a:rPr lang="en-US" sz="5307"/>
              <a:t>elivery Platform:</a:t>
            </a:r>
            <a:endParaRPr sz="5307"/>
          </a:p>
          <a:p>
            <a:pPr indent="-379412" lvl="1" marL="914400" rtl="0" algn="l">
              <a:spcBef>
                <a:spcPts val="0"/>
              </a:spcBef>
              <a:spcAft>
                <a:spcPts val="0"/>
              </a:spcAft>
              <a:buSzPct val="94202"/>
              <a:buChar char="○"/>
            </a:pPr>
            <a:r>
              <a:rPr lang="en-US" sz="5307"/>
              <a:t>The phishing attack will consist of a conference invite that is sent to the TA's email which is hosted in Microsoft Outlook that was provided by Georgia Tech. Within that email, a link to a registration form will be included as our method to obtain personal and financial information. </a:t>
            </a:r>
            <a:endParaRPr/>
          </a:p>
          <a:p>
            <a:pPr indent="0" lvl="0" marL="228600" rtl="0" algn="l">
              <a:spcBef>
                <a:spcPts val="0"/>
              </a:spcBef>
              <a:spcAft>
                <a:spcPts val="0"/>
              </a:spcAft>
              <a:buNone/>
            </a:pPr>
            <a:r>
              <a:t/>
            </a:r>
            <a:endParaRPr/>
          </a:p>
        </p:txBody>
      </p:sp>
      <p:sp>
        <p:nvSpPr>
          <p:cNvPr id="130" name="Google Shape;130;g32cb93b946a_0_21"/>
          <p:cNvSpPr txBox="1"/>
          <p:nvPr>
            <p:ph type="title"/>
          </p:nvPr>
        </p:nvSpPr>
        <p:spPr>
          <a:xfrm>
            <a:off x="381000" y="200722"/>
            <a:ext cx="11430000" cy="101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The Exploit</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2cb93b946a_0_44"/>
          <p:cNvSpPr txBox="1"/>
          <p:nvPr>
            <p:ph idx="1" type="body"/>
          </p:nvPr>
        </p:nvSpPr>
        <p:spPr>
          <a:xfrm>
            <a:off x="184200" y="1062700"/>
            <a:ext cx="4520100" cy="5667900"/>
          </a:xfrm>
          <a:prstGeom prst="rect">
            <a:avLst/>
          </a:prstGeom>
          <a:noFill/>
          <a:ln>
            <a:noFill/>
          </a:ln>
        </p:spPr>
        <p:txBody>
          <a:bodyPr anchorCtr="0" anchor="t" bIns="45700" lIns="91425" spcFirstLastPara="1" rIns="91425" wrap="square" tIns="45700">
            <a:noAutofit/>
          </a:bodyPr>
          <a:lstStyle/>
          <a:p>
            <a:pPr indent="-120650" lvl="0" marL="0" rtl="0" algn="l">
              <a:lnSpc>
                <a:spcPct val="80000"/>
              </a:lnSpc>
              <a:spcBef>
                <a:spcPts val="0"/>
              </a:spcBef>
              <a:spcAft>
                <a:spcPts val="0"/>
              </a:spcAft>
              <a:buSzPts val="1900"/>
              <a:buChar char="●"/>
            </a:pPr>
            <a:r>
              <a:rPr lang="en-US" sz="1900"/>
              <a:t>The Payload/Exploit:</a:t>
            </a:r>
            <a:endParaRPr sz="1900"/>
          </a:p>
          <a:p>
            <a:pPr indent="-285750" lvl="1" marL="685800" rtl="0" algn="l">
              <a:lnSpc>
                <a:spcPct val="80000"/>
              </a:lnSpc>
              <a:spcBef>
                <a:spcPts val="0"/>
              </a:spcBef>
              <a:spcAft>
                <a:spcPts val="0"/>
              </a:spcAft>
              <a:buSzPts val="2700"/>
              <a:buChar char="○"/>
            </a:pPr>
            <a:r>
              <a:rPr lang="en-US" sz="1700"/>
              <a:t>The payload is the registration page where the TA will submit their personal and financial data. While our campaign does not include any malware, most phishing attempts release malware when triggered which allows the attacker to gain access to the person's computer or network system.</a:t>
            </a:r>
            <a:br>
              <a:rPr lang="en-US" sz="1700"/>
            </a:br>
            <a:endParaRPr sz="1700"/>
          </a:p>
          <a:p>
            <a:pPr indent="-133350" lvl="0" marL="0" rtl="0" algn="l">
              <a:lnSpc>
                <a:spcPct val="80000"/>
              </a:lnSpc>
              <a:spcBef>
                <a:spcPts val="0"/>
              </a:spcBef>
              <a:spcAft>
                <a:spcPts val="0"/>
              </a:spcAft>
              <a:buSzPts val="2100"/>
              <a:buChar char="●"/>
            </a:pPr>
            <a:r>
              <a:rPr lang="en-US" sz="1900"/>
              <a:t>The</a:t>
            </a:r>
            <a:r>
              <a:rPr lang="en-US" sz="1900"/>
              <a:t> Plausible Domain:</a:t>
            </a:r>
            <a:endParaRPr sz="1900"/>
          </a:p>
          <a:p>
            <a:pPr indent="-285750" lvl="1" marL="685800" rtl="0" algn="l">
              <a:lnSpc>
                <a:spcPct val="80000"/>
              </a:lnSpc>
              <a:spcBef>
                <a:spcPts val="0"/>
              </a:spcBef>
              <a:spcAft>
                <a:spcPts val="0"/>
              </a:spcAft>
              <a:buSzPts val="2700"/>
              <a:buChar char="○"/>
            </a:pPr>
            <a:r>
              <a:rPr lang="en-US" sz="1700"/>
              <a:t>We (the attackers) created </a:t>
            </a:r>
            <a:r>
              <a:rPr b="1" lang="en-US" sz="1700" u="sng"/>
              <a:t>aprescvber.com</a:t>
            </a:r>
            <a:r>
              <a:rPr lang="en-US" sz="1700"/>
              <a:t> as the domain name and the email address is </a:t>
            </a:r>
            <a:r>
              <a:rPr b="1" lang="en-US" sz="1700" u="sng"/>
              <a:t>info@aprescvber.com</a:t>
            </a:r>
            <a:r>
              <a:rPr lang="en-US" sz="1700"/>
              <a:t>. It looks similar to the actual conference URL which makes it looks like a legit site that can be trusted and it can help prevent the email from going to the spam folder. To decrease the possibility of the email going into the spam folder, we adjusted the MX, SPF, DKIM, and DMARC within the domain settings.</a:t>
            </a:r>
            <a:endParaRPr sz="1700"/>
          </a:p>
          <a:p>
            <a:pPr indent="0" lvl="0" marL="685800" rtl="0" algn="l">
              <a:lnSpc>
                <a:spcPct val="80000"/>
              </a:lnSpc>
              <a:spcBef>
                <a:spcPts val="0"/>
              </a:spcBef>
              <a:spcAft>
                <a:spcPts val="0"/>
              </a:spcAft>
              <a:buNone/>
            </a:pPr>
            <a:r>
              <a:t/>
            </a:r>
            <a:endParaRPr/>
          </a:p>
        </p:txBody>
      </p:sp>
      <p:sp>
        <p:nvSpPr>
          <p:cNvPr id="136" name="Google Shape;136;g32cb93b946a_0_44"/>
          <p:cNvSpPr txBox="1"/>
          <p:nvPr>
            <p:ph type="title"/>
          </p:nvPr>
        </p:nvSpPr>
        <p:spPr>
          <a:xfrm>
            <a:off x="184200" y="0"/>
            <a:ext cx="3932700" cy="118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A7934B"/>
              </a:buClr>
              <a:buSzPts val="3600"/>
              <a:buFont typeface="Roboto"/>
              <a:buNone/>
            </a:pPr>
            <a:r>
              <a:rPr lang="en-US"/>
              <a:t>The Exploit </a:t>
            </a:r>
            <a:r>
              <a:rPr lang="en-US" sz="2200"/>
              <a:t>(cont.)</a:t>
            </a:r>
            <a:endParaRPr sz="600"/>
          </a:p>
        </p:txBody>
      </p:sp>
      <p:pic>
        <p:nvPicPr>
          <p:cNvPr id="137" name="Google Shape;137;g32cb93b946a_0_44"/>
          <p:cNvPicPr preferRelativeResize="0"/>
          <p:nvPr/>
        </p:nvPicPr>
        <p:blipFill rotWithShape="1">
          <a:blip r:embed="rId3">
            <a:alphaModFix/>
          </a:blip>
          <a:srcRect b="17972" l="2963" r="10132" t="15511"/>
          <a:stretch/>
        </p:blipFill>
        <p:spPr>
          <a:xfrm>
            <a:off x="4704300" y="1703950"/>
            <a:ext cx="7320576" cy="3502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2f921cba89_0_3"/>
          <p:cNvSpPr txBox="1"/>
          <p:nvPr>
            <p:ph type="title"/>
          </p:nvPr>
        </p:nvSpPr>
        <p:spPr>
          <a:xfrm>
            <a:off x="310150" y="240875"/>
            <a:ext cx="3932700" cy="753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The Exploit </a:t>
            </a:r>
            <a:r>
              <a:rPr lang="en-US" sz="2200"/>
              <a:t>(cont.)</a:t>
            </a:r>
            <a:endParaRPr/>
          </a:p>
        </p:txBody>
      </p:sp>
      <p:sp>
        <p:nvSpPr>
          <p:cNvPr id="144" name="Google Shape;144;g32f921cba89_0_3"/>
          <p:cNvSpPr txBox="1"/>
          <p:nvPr>
            <p:ph idx="1" type="body"/>
          </p:nvPr>
        </p:nvSpPr>
        <p:spPr>
          <a:xfrm>
            <a:off x="140100" y="2317350"/>
            <a:ext cx="2863800" cy="1961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100"/>
              <a:t>The Phishing Email</a:t>
            </a:r>
            <a:endParaRPr b="1" sz="2100"/>
          </a:p>
        </p:txBody>
      </p:sp>
      <p:pic>
        <p:nvPicPr>
          <p:cNvPr id="145" name="Google Shape;145;g32f921cba89_0_3"/>
          <p:cNvPicPr preferRelativeResize="0"/>
          <p:nvPr/>
        </p:nvPicPr>
        <p:blipFill>
          <a:blip r:embed="rId3">
            <a:alphaModFix/>
          </a:blip>
          <a:stretch>
            <a:fillRect/>
          </a:stretch>
        </p:blipFill>
        <p:spPr>
          <a:xfrm>
            <a:off x="3159775" y="1108150"/>
            <a:ext cx="8879826" cy="55498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2022-08-24T13:02:54Z</dcterms:created>
  <dc:creator>Perez, Raul N</dc:creator>
</cp:coreProperties>
</file>